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96" r:id="rId2"/>
    <p:sldId id="295" r:id="rId3"/>
    <p:sldId id="297" r:id="rId4"/>
    <p:sldId id="298" r:id="rId5"/>
    <p:sldId id="299" r:id="rId6"/>
    <p:sldId id="300" r:id="rId7"/>
    <p:sldId id="302" r:id="rId8"/>
    <p:sldId id="301" r:id="rId9"/>
    <p:sldId id="303" r:id="rId10"/>
    <p:sldId id="304" r:id="rId11"/>
    <p:sldId id="305" r:id="rId12"/>
    <p:sldId id="306" r:id="rId13"/>
    <p:sldId id="307" r:id="rId14"/>
    <p:sldId id="308" r:id="rId15"/>
    <p:sldId id="309" r:id="rId16"/>
    <p:sldId id="31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5E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8A42F8-F70B-CB90-C8B0-7AE89B45941F}" v="22" dt="2020-11-06T15:48:44.0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4"/>
  </p:normalViewPr>
  <p:slideViewPr>
    <p:cSldViewPr>
      <p:cViewPr varScale="1">
        <p:scale>
          <a:sx n="102" d="100"/>
          <a:sy n="102" d="100"/>
        </p:scale>
        <p:origin x="192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u, Nga" userId="S::nga.luu@uta.edu::64b1f958-9bad-4391-9fdd-bd3a42ee4bdd" providerId="AD" clId="Web-{308A42F8-F70B-CB90-C8B0-7AE89B45941F}"/>
    <pc:docChg chg="modSld">
      <pc:chgData name="Luu, Nga" userId="S::nga.luu@uta.edu::64b1f958-9bad-4391-9fdd-bd3a42ee4bdd" providerId="AD" clId="Web-{308A42F8-F70B-CB90-C8B0-7AE89B45941F}" dt="2020-11-06T15:48:44.015" v="20" actId="20577"/>
      <pc:docMkLst>
        <pc:docMk/>
      </pc:docMkLst>
      <pc:sldChg chg="modSp">
        <pc:chgData name="Luu, Nga" userId="S::nga.luu@uta.edu::64b1f958-9bad-4391-9fdd-bd3a42ee4bdd" providerId="AD" clId="Web-{308A42F8-F70B-CB90-C8B0-7AE89B45941F}" dt="2020-11-06T15:46:38.795" v="0" actId="20577"/>
        <pc:sldMkLst>
          <pc:docMk/>
          <pc:sldMk cId="3108616919" sldId="296"/>
        </pc:sldMkLst>
        <pc:spChg chg="mod">
          <ac:chgData name="Luu, Nga" userId="S::nga.luu@uta.edu::64b1f958-9bad-4391-9fdd-bd3a42ee4bdd" providerId="AD" clId="Web-{308A42F8-F70B-CB90-C8B0-7AE89B45941F}" dt="2020-11-06T15:46:38.795" v="0" actId="20577"/>
          <ac:spMkLst>
            <pc:docMk/>
            <pc:sldMk cId="3108616919" sldId="296"/>
            <ac:spMk id="3" creationId="{00000000-0000-0000-0000-000000000000}"/>
          </ac:spMkLst>
        </pc:spChg>
      </pc:sldChg>
      <pc:sldChg chg="modSp">
        <pc:chgData name="Luu, Nga" userId="S::nga.luu@uta.edu::64b1f958-9bad-4391-9fdd-bd3a42ee4bdd" providerId="AD" clId="Web-{308A42F8-F70B-CB90-C8B0-7AE89B45941F}" dt="2020-11-06T15:48:09.593" v="11" actId="1076"/>
        <pc:sldMkLst>
          <pc:docMk/>
          <pc:sldMk cId="374881141" sldId="299"/>
        </pc:sldMkLst>
        <pc:spChg chg="mod">
          <ac:chgData name="Luu, Nga" userId="S::nga.luu@uta.edu::64b1f958-9bad-4391-9fdd-bd3a42ee4bdd" providerId="AD" clId="Web-{308A42F8-F70B-CB90-C8B0-7AE89B45941F}" dt="2020-11-06T15:48:09.593" v="11" actId="1076"/>
          <ac:spMkLst>
            <pc:docMk/>
            <pc:sldMk cId="374881141" sldId="299"/>
            <ac:spMk id="2" creationId="{00000000-0000-0000-0000-000000000000}"/>
          </ac:spMkLst>
        </pc:spChg>
        <pc:spChg chg="mod">
          <ac:chgData name="Luu, Nga" userId="S::nga.luu@uta.edu::64b1f958-9bad-4391-9fdd-bd3a42ee4bdd" providerId="AD" clId="Web-{308A42F8-F70B-CB90-C8B0-7AE89B45941F}" dt="2020-11-06T15:48:07.468" v="10" actId="1076"/>
          <ac:spMkLst>
            <pc:docMk/>
            <pc:sldMk cId="374881141" sldId="299"/>
            <ac:spMk id="3" creationId="{00000000-0000-0000-0000-000000000000}"/>
          </ac:spMkLst>
        </pc:spChg>
      </pc:sldChg>
      <pc:sldChg chg="modSp">
        <pc:chgData name="Luu, Nga" userId="S::nga.luu@uta.edu::64b1f958-9bad-4391-9fdd-bd3a42ee4bdd" providerId="AD" clId="Web-{308A42F8-F70B-CB90-C8B0-7AE89B45941F}" dt="2020-11-06T15:47:13.826" v="7" actId="1076"/>
        <pc:sldMkLst>
          <pc:docMk/>
          <pc:sldMk cId="3428973315" sldId="301"/>
        </pc:sldMkLst>
        <pc:spChg chg="mod">
          <ac:chgData name="Luu, Nga" userId="S::nga.luu@uta.edu::64b1f958-9bad-4391-9fdd-bd3a42ee4bdd" providerId="AD" clId="Web-{308A42F8-F70B-CB90-C8B0-7AE89B45941F}" dt="2020-11-06T15:47:13.826" v="7" actId="1076"/>
          <ac:spMkLst>
            <pc:docMk/>
            <pc:sldMk cId="3428973315" sldId="301"/>
            <ac:spMk id="3" creationId="{00000000-0000-0000-0000-000000000000}"/>
          </ac:spMkLst>
        </pc:spChg>
      </pc:sldChg>
      <pc:sldChg chg="modSp">
        <pc:chgData name="Luu, Nga" userId="S::nga.luu@uta.edu::64b1f958-9bad-4391-9fdd-bd3a42ee4bdd" providerId="AD" clId="Web-{308A42F8-F70B-CB90-C8B0-7AE89B45941F}" dt="2020-11-06T15:48:44.015" v="19" actId="20577"/>
        <pc:sldMkLst>
          <pc:docMk/>
          <pc:sldMk cId="334657640" sldId="308"/>
        </pc:sldMkLst>
        <pc:spChg chg="mod">
          <ac:chgData name="Luu, Nga" userId="S::nga.luu@uta.edu::64b1f958-9bad-4391-9fdd-bd3a42ee4bdd" providerId="AD" clId="Web-{308A42F8-F70B-CB90-C8B0-7AE89B45941F}" dt="2020-11-06T15:48:44.015" v="19" actId="20577"/>
          <ac:spMkLst>
            <pc:docMk/>
            <pc:sldMk cId="334657640" sldId="308"/>
            <ac:spMk id="2" creationId="{00000000-0000-0000-0000-000000000000}"/>
          </ac:spMkLst>
        </pc:spChg>
        <pc:spChg chg="mod">
          <ac:chgData name="Luu, Nga" userId="S::nga.luu@uta.edu::64b1f958-9bad-4391-9fdd-bd3a42ee4bdd" providerId="AD" clId="Web-{308A42F8-F70B-CB90-C8B0-7AE89B45941F}" dt="2020-11-06T15:48:33.234" v="12" actId="1076"/>
          <ac:spMkLst>
            <pc:docMk/>
            <pc:sldMk cId="334657640" sldId="308"/>
            <ac:spMk id="3" creationId="{00000000-0000-0000-0000-000000000000}"/>
          </ac:spMkLst>
        </pc:spChg>
      </pc:sldChg>
      <pc:sldChg chg="modSp">
        <pc:chgData name="Luu, Nga" userId="S::nga.luu@uta.edu::64b1f958-9bad-4391-9fdd-bd3a42ee4bdd" providerId="AD" clId="Web-{308A42F8-F70B-CB90-C8B0-7AE89B45941F}" dt="2020-11-06T15:47:36.655" v="9" actId="14100"/>
        <pc:sldMkLst>
          <pc:docMk/>
          <pc:sldMk cId="3070307118" sldId="310"/>
        </pc:sldMkLst>
        <pc:spChg chg="mod">
          <ac:chgData name="Luu, Nga" userId="S::nga.luu@uta.edu::64b1f958-9bad-4391-9fdd-bd3a42ee4bdd" providerId="AD" clId="Web-{308A42F8-F70B-CB90-C8B0-7AE89B45941F}" dt="2020-11-06T15:47:36.655" v="9" actId="14100"/>
          <ac:spMkLst>
            <pc:docMk/>
            <pc:sldMk cId="3070307118" sldId="310"/>
            <ac:spMk id="2" creationId="{00000000-0000-0000-0000-000000000000}"/>
          </ac:spMkLst>
        </pc:spChg>
        <pc:spChg chg="mod">
          <ac:chgData name="Luu, Nga" userId="S::nga.luu@uta.edu::64b1f958-9bad-4391-9fdd-bd3a42ee4bdd" providerId="AD" clId="Web-{308A42F8-F70B-CB90-C8B0-7AE89B45941F}" dt="2020-11-06T15:47:33.092" v="8" actId="1076"/>
          <ac:spMkLst>
            <pc:docMk/>
            <pc:sldMk cId="3070307118" sldId="31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E669C99-3A53-4E77-87DD-520F23ED9A41}" type="datetimeFigureOut">
              <a:rPr lang="en-US" smtClean="0"/>
              <a:t>11/18/21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2505624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69C99-3A53-4E77-87DD-520F23ED9A41}" type="datetimeFigureOut">
              <a:rPr lang="en-US" smtClean="0"/>
              <a:t>11/18/21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75718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69C99-3A53-4E77-87DD-520F23ED9A41}" type="datetimeFigureOut">
              <a:rPr lang="en-US" smtClean="0"/>
              <a:t>11/18/21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2747894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69C99-3A53-4E77-87DD-520F23ED9A41}" type="datetimeFigureOut">
              <a:rPr lang="en-US" smtClean="0"/>
              <a:t>11/18/21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1529888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669C99-3A53-4E77-87DD-520F23ED9A41}" type="datetimeFigureOut">
              <a:rPr lang="en-US" smtClean="0"/>
              <a:t>11/18/21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4080117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669C99-3A53-4E77-87DD-520F23ED9A41}" type="datetimeFigureOut">
              <a:rPr lang="en-US" smtClean="0"/>
              <a:t>11/18/21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2173479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669C99-3A53-4E77-87DD-520F23ED9A41}" type="datetimeFigureOut">
              <a:rPr lang="en-US" smtClean="0"/>
              <a:t>11/18/21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152243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E669C99-3A53-4E77-87DD-520F23ED9A41}" type="datetimeFigureOut">
              <a:rPr lang="en-US" smtClean="0"/>
              <a:t>11/18/21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3901097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69C99-3A53-4E77-87DD-520F23ED9A41}" type="datetimeFigureOut">
              <a:rPr lang="en-US" smtClean="0"/>
              <a:t>11/18/21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3279289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69C99-3A53-4E77-87DD-520F23ED9A41}" type="datetimeFigureOut">
              <a:rPr lang="en-US" smtClean="0"/>
              <a:t>11/18/21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291522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69C99-3A53-4E77-87DD-520F23ED9A41}" type="datetimeFigureOut">
              <a:rPr lang="en-US" smtClean="0"/>
              <a:t>11/18/21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BD11CE-A991-4E16-A1EE-824560C3FDE7}" type="slidenum">
              <a:rPr lang="en-US" smtClean="0"/>
              <a:t>‹#›</a:t>
            </a:fld>
            <a:endParaRPr lang="en-US"/>
          </a:p>
        </p:txBody>
      </p:sp>
    </p:spTree>
    <p:extLst>
      <p:ext uri="{BB962C8B-B14F-4D97-AF65-F5344CB8AC3E}">
        <p14:creationId xmlns:p14="http://schemas.microsoft.com/office/powerpoint/2010/main" val="674354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69C99-3A53-4E77-87DD-520F23ED9A41}" type="datetimeFigureOut">
              <a:rPr lang="en-US" smtClean="0"/>
              <a:t>11/18/21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D11CE-A991-4E16-A1EE-824560C3FDE7}" type="slidenum">
              <a:rPr lang="en-US" smtClean="0"/>
              <a:t>‹#›</a:t>
            </a:fld>
            <a:endParaRPr lang="en-US"/>
          </a:p>
        </p:txBody>
      </p:sp>
    </p:spTree>
    <p:extLst>
      <p:ext uri="{BB962C8B-B14F-4D97-AF65-F5344CB8AC3E}">
        <p14:creationId xmlns:p14="http://schemas.microsoft.com/office/powerpoint/2010/main" val="4946815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0"/>
            <a:ext cx="7772400" cy="1470025"/>
          </a:xfrm>
        </p:spPr>
        <p:txBody>
          <a:bodyPr>
            <a:normAutofit/>
          </a:bodyPr>
          <a:lstStyle/>
          <a:p>
            <a:r>
              <a:rPr lang="en-US" b="1" dirty="0"/>
              <a:t>Addictions Counseling: </a:t>
            </a:r>
            <a:br>
              <a:rPr lang="en-US" b="1" dirty="0"/>
            </a:br>
            <a:r>
              <a:rPr lang="en-US" dirty="0"/>
              <a:t>A Competency-Based Approach</a:t>
            </a:r>
            <a:endParaRPr lang="en-US" b="1" dirty="0"/>
          </a:p>
        </p:txBody>
      </p:sp>
      <p:sp>
        <p:nvSpPr>
          <p:cNvPr id="3" name="Subtitle 2"/>
          <p:cNvSpPr>
            <a:spLocks noGrp="1"/>
          </p:cNvSpPr>
          <p:nvPr>
            <p:ph type="subTitle" idx="1"/>
          </p:nvPr>
        </p:nvSpPr>
        <p:spPr>
          <a:xfrm>
            <a:off x="1371600" y="3886200"/>
            <a:ext cx="6400800" cy="1981200"/>
          </a:xfrm>
        </p:spPr>
        <p:txBody>
          <a:bodyPr vert="horz" lIns="91440" tIns="45720" rIns="91440" bIns="45720" rtlCol="0" anchor="t">
            <a:normAutofit/>
          </a:bodyPr>
          <a:lstStyle/>
          <a:p>
            <a:endParaRPr lang="en-US" dirty="0">
              <a:solidFill>
                <a:srgbClr val="5E5E5E"/>
              </a:solidFill>
              <a:cs typeface="Calibri"/>
            </a:endParaRPr>
          </a:p>
          <a:p>
            <a:r>
              <a:rPr lang="en-US" dirty="0">
                <a:solidFill>
                  <a:srgbClr val="5E5E5E"/>
                </a:solidFill>
              </a:rPr>
              <a:t>Cynthia A. Faulkner, Ph.D., LCSW-S</a:t>
            </a:r>
            <a:endParaRPr lang="en-US" dirty="0">
              <a:solidFill>
                <a:srgbClr val="5E5E5E"/>
              </a:solidFill>
              <a:cs typeface="Calibri"/>
            </a:endParaRPr>
          </a:p>
          <a:p>
            <a:r>
              <a:rPr lang="en-US" dirty="0">
                <a:solidFill>
                  <a:srgbClr val="5E5E5E"/>
                </a:solidFill>
              </a:rPr>
              <a:t> Samuel S. Faulkner, Ph.D., LCSW</a:t>
            </a:r>
            <a:endParaRPr lang="en-US" dirty="0">
              <a:solidFill>
                <a:srgbClr val="5E5E5E"/>
              </a:solidFill>
              <a:cs typeface="Calibri"/>
            </a:endParaRPr>
          </a:p>
        </p:txBody>
      </p:sp>
    </p:spTree>
    <p:extLst>
      <p:ext uri="{BB962C8B-B14F-4D97-AF65-F5344CB8AC3E}">
        <p14:creationId xmlns:p14="http://schemas.microsoft.com/office/powerpoint/2010/main" val="3108616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Older Persons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err="1"/>
              <a:t>Schonfeld</a:t>
            </a:r>
            <a:r>
              <a:rPr lang="en-US" dirty="0"/>
              <a:t> et al. (2010) reports that prescription medication was the most widely abused drug among this population, followed by alcohol.</a:t>
            </a:r>
          </a:p>
          <a:p>
            <a:pPr marL="0" indent="0">
              <a:buNone/>
            </a:pPr>
            <a:r>
              <a:rPr lang="en-US" dirty="0"/>
              <a:t>“</a:t>
            </a:r>
            <a:r>
              <a:rPr lang="en-US" i="1" dirty="0"/>
              <a:t>People 65 and older consume more prescribed and over-the-counter medications than any other age group in the United States. Prescription drug misuse and abuse is prevalent among older adults not only because more drugs are prescribed to them but also because, as with alcohol, aging makes the body more vulnerable to drugs’ effects</a:t>
            </a:r>
            <a:r>
              <a:rPr lang="en-US" dirty="0"/>
              <a:t>” (SAMHSA, 2008,  p. xxii). </a:t>
            </a:r>
          </a:p>
          <a:p>
            <a:pPr marL="0" indent="0">
              <a:buNone/>
            </a:pPr>
            <a:endParaRPr lang="en-US" dirty="0"/>
          </a:p>
        </p:txBody>
      </p:sp>
    </p:spTree>
    <p:extLst>
      <p:ext uri="{BB962C8B-B14F-4D97-AF65-F5344CB8AC3E}">
        <p14:creationId xmlns:p14="http://schemas.microsoft.com/office/powerpoint/2010/main" val="1576407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Factors Increasing a Person’s Likelihood of Illicit Drug Use</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a:t>Being male, being unmarried, initiating use at an early age, and having experienced depression, alcohol use, and tobacco use in the past year (Blank, 2009). </a:t>
            </a:r>
          </a:p>
          <a:p>
            <a:pPr marL="0" indent="0">
              <a:buNone/>
            </a:pPr>
            <a:r>
              <a:rPr lang="en-US" dirty="0"/>
              <a:t>The loss of loved ones, juggling of multiple roles, and retirement or other alterations in employment and income may cause some older people to use illicit drugs as self-medication for anxiety or depression, especially if they have a history of taking drugs to cope. Slowing metabolism can increase sensitivity to the effects of drugs. Furthermore, the effects of drugs of abuse in older adults may be influenced by age-related health conditions and medications—contingencies that are more problematic when patients hide their drug abuse, (</a:t>
            </a:r>
            <a:r>
              <a:rPr lang="en-US" dirty="0" err="1"/>
              <a:t>Volkow</a:t>
            </a:r>
            <a:r>
              <a:rPr lang="en-US" dirty="0"/>
              <a:t>, 2011).</a:t>
            </a:r>
          </a:p>
        </p:txBody>
      </p:sp>
    </p:spTree>
    <p:extLst>
      <p:ext uri="{BB962C8B-B14F-4D97-AF65-F5344CB8AC3E}">
        <p14:creationId xmlns:p14="http://schemas.microsoft.com/office/powerpoint/2010/main" val="612954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Working with Clients with Infectious Diseases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People who abuse drugs are more likely to contract infectious diseases:</a:t>
            </a:r>
          </a:p>
          <a:p>
            <a:r>
              <a:rPr lang="en-US" dirty="0"/>
              <a:t>HIV/AIDS</a:t>
            </a:r>
          </a:p>
          <a:p>
            <a:r>
              <a:rPr lang="en-US" dirty="0"/>
              <a:t>sexually transmitted diseases</a:t>
            </a:r>
          </a:p>
          <a:p>
            <a:r>
              <a:rPr lang="en-US" dirty="0"/>
              <a:t>tuberculosis</a:t>
            </a:r>
          </a:p>
          <a:p>
            <a:r>
              <a:rPr lang="en-US" dirty="0"/>
              <a:t>Endocarditis</a:t>
            </a:r>
          </a:p>
          <a:p>
            <a:r>
              <a:rPr lang="en-US" dirty="0"/>
              <a:t>body lice/scabies</a:t>
            </a:r>
          </a:p>
          <a:p>
            <a:r>
              <a:rPr lang="en-US" dirty="0"/>
              <a:t>venereal warts</a:t>
            </a:r>
          </a:p>
          <a:p>
            <a:pPr marL="0" indent="0" algn="ctr">
              <a:buNone/>
            </a:pPr>
            <a:r>
              <a:rPr lang="en-US" dirty="0"/>
              <a:t>(SAMHSA, 1993).</a:t>
            </a:r>
          </a:p>
        </p:txBody>
      </p:sp>
    </p:spTree>
    <p:extLst>
      <p:ext uri="{BB962C8B-B14F-4D97-AF65-F5344CB8AC3E}">
        <p14:creationId xmlns:p14="http://schemas.microsoft.com/office/powerpoint/2010/main" val="1110715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and Identification</a:t>
            </a:r>
          </a:p>
        </p:txBody>
      </p:sp>
      <p:sp>
        <p:nvSpPr>
          <p:cNvPr id="3" name="Content Placeholder 2"/>
          <p:cNvSpPr>
            <a:spLocks noGrp="1"/>
          </p:cNvSpPr>
          <p:nvPr>
            <p:ph idx="1"/>
          </p:nvPr>
        </p:nvSpPr>
        <p:spPr/>
        <p:txBody>
          <a:bodyPr>
            <a:normAutofit fontScale="62500" lnSpcReduction="20000"/>
          </a:bodyPr>
          <a:lstStyle/>
          <a:p>
            <a:pPr marL="0" indent="0">
              <a:buNone/>
            </a:pPr>
            <a:r>
              <a:rPr lang="en-US" dirty="0"/>
              <a:t>SAMHSA (2011) recommends that all counselors provide the following screening measures for clients (regarding hepatitis):</a:t>
            </a:r>
          </a:p>
          <a:p>
            <a:r>
              <a:rPr lang="en-US" dirty="0"/>
              <a:t>Consider screening to be more than just a blood  test. It is an opportunity to educate the client about hepatitis its effects on health, and prevention strategies. It is an opportunity for clients to identify their risk factors and learn how they can reduce the risk of contracting or transmitting viruses.</a:t>
            </a:r>
          </a:p>
          <a:p>
            <a:r>
              <a:rPr lang="en-US" dirty="0"/>
              <a:t>Be aware that many clients may not know whether they have been screened for hepatitis in the past or they might not know the results. They might confuse HIV screening or any blood test with hepatitis screening, and they might erroneously believe that they are—or are not—infected.</a:t>
            </a:r>
          </a:p>
          <a:p>
            <a:r>
              <a:rPr lang="en-US" dirty="0"/>
              <a:t>Clearly explain that the hepatitis test is optional. Clients may not understand what disease the test will detect or that they have the option not to give consent;</a:t>
            </a:r>
          </a:p>
          <a:p>
            <a:r>
              <a:rPr lang="en-US" dirty="0"/>
              <a:t>Follow up with clients regardless of the results. Failure to follow up is a missed opportunity to deliver or reinforce prevention messages.</a:t>
            </a:r>
          </a:p>
        </p:txBody>
      </p:sp>
    </p:spTree>
    <p:extLst>
      <p:ext uri="{BB962C8B-B14F-4D97-AF65-F5344CB8AC3E}">
        <p14:creationId xmlns:p14="http://schemas.microsoft.com/office/powerpoint/2010/main" val="2710817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Working with Veterans, Active-Duty Military, and Their Dependents</a:t>
            </a:r>
          </a:p>
        </p:txBody>
      </p:sp>
      <p:sp>
        <p:nvSpPr>
          <p:cNvPr id="3" name="Content Placeholder 2"/>
          <p:cNvSpPr>
            <a:spLocks noGrp="1"/>
          </p:cNvSpPr>
          <p:nvPr>
            <p:ph idx="1"/>
          </p:nvPr>
        </p:nvSpPr>
        <p:spPr>
          <a:xfrm>
            <a:off x="457200" y="1778185"/>
            <a:ext cx="8229600" cy="4525963"/>
          </a:xfrm>
        </p:spPr>
        <p:txBody>
          <a:bodyPr>
            <a:normAutofit fontScale="92500" lnSpcReduction="10000"/>
          </a:bodyPr>
          <a:lstStyle/>
          <a:p>
            <a:pPr marL="0" indent="0">
              <a:buNone/>
            </a:pPr>
            <a:r>
              <a:rPr lang="en-US" dirty="0"/>
              <a:t>While the 2008 Department of Defense Health Behavior Survey reveals general reductions over time in tobacco use and illicit drug use, it reported increases in other areas, such as prescription drug abuse and heavy alcohol use.</a:t>
            </a:r>
          </a:p>
          <a:p>
            <a:pPr marL="0" indent="0">
              <a:buNone/>
            </a:pPr>
            <a:r>
              <a:rPr lang="en-US" dirty="0"/>
              <a:t>A study of Army soldiers screened 3–4 months after returning from deployment to Iraq showed that 27% met criteria for alcohol abuse and were at increased risk for related harmful behaviors (e.g., drinking and driving, using illicit drugs).</a:t>
            </a:r>
          </a:p>
        </p:txBody>
      </p:sp>
    </p:spTree>
    <p:extLst>
      <p:ext uri="{BB962C8B-B14F-4D97-AF65-F5344CB8AC3E}">
        <p14:creationId xmlns:p14="http://schemas.microsoft.com/office/powerpoint/2010/main" val="334657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Children of Military </a:t>
            </a:r>
          </a:p>
        </p:txBody>
      </p:sp>
      <p:sp>
        <p:nvSpPr>
          <p:cNvPr id="3" name="Content Placeholder 2"/>
          <p:cNvSpPr>
            <a:spLocks noGrp="1"/>
          </p:cNvSpPr>
          <p:nvPr>
            <p:ph idx="1"/>
          </p:nvPr>
        </p:nvSpPr>
        <p:spPr/>
        <p:txBody>
          <a:bodyPr/>
          <a:lstStyle/>
          <a:p>
            <a:pPr marL="0" indent="0">
              <a:buNone/>
            </a:pPr>
            <a:r>
              <a:rPr lang="en-US" dirty="0"/>
              <a:t>Children with a parent deployed in the military suffer from greater anxiety and those with preexisting psychological conditions, such as anxiety and depression, may be particularly vulnerable, (</a:t>
            </a:r>
            <a:r>
              <a:rPr lang="en-US" dirty="0" err="1"/>
              <a:t>Cohoon</a:t>
            </a:r>
            <a:r>
              <a:rPr lang="en-US" dirty="0"/>
              <a:t>, 2011).</a:t>
            </a:r>
          </a:p>
          <a:p>
            <a:pPr marL="0" indent="0">
              <a:buNone/>
            </a:pPr>
            <a:r>
              <a:rPr lang="en-US" dirty="0"/>
              <a:t>Children with specific risk factors, such as child abuse, family violence, or parental substance abuse (Lincoln et al., 2008). </a:t>
            </a:r>
          </a:p>
        </p:txBody>
      </p:sp>
    </p:spTree>
    <p:extLst>
      <p:ext uri="{BB962C8B-B14F-4D97-AF65-F5344CB8AC3E}">
        <p14:creationId xmlns:p14="http://schemas.microsoft.com/office/powerpoint/2010/main" val="2978394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21452"/>
          </a:xfrm>
        </p:spPr>
        <p:txBody>
          <a:bodyPr>
            <a:normAutofit fontScale="90000"/>
          </a:bodyPr>
          <a:lstStyle/>
          <a:p>
            <a:r>
              <a:rPr lang="en-US" dirty="0"/>
              <a:t>Specific Prevention and Identification Strategies For Families</a:t>
            </a:r>
          </a:p>
        </p:txBody>
      </p:sp>
      <p:sp>
        <p:nvSpPr>
          <p:cNvPr id="3" name="Content Placeholder 2"/>
          <p:cNvSpPr>
            <a:spLocks noGrp="1"/>
          </p:cNvSpPr>
          <p:nvPr>
            <p:ph idx="1"/>
          </p:nvPr>
        </p:nvSpPr>
        <p:spPr>
          <a:xfrm>
            <a:off x="423828" y="2056288"/>
            <a:ext cx="8229600" cy="4525963"/>
          </a:xfrm>
        </p:spPr>
        <p:txBody>
          <a:bodyPr>
            <a:normAutofit fontScale="92500" lnSpcReduction="20000"/>
          </a:bodyPr>
          <a:lstStyle/>
          <a:p>
            <a:pPr marL="0" indent="0">
              <a:buNone/>
            </a:pPr>
            <a:r>
              <a:rPr lang="en-US" dirty="0"/>
              <a:t>Techniques include:</a:t>
            </a:r>
          </a:p>
          <a:p>
            <a:r>
              <a:rPr lang="en-US" dirty="0"/>
              <a:t>education</a:t>
            </a:r>
          </a:p>
          <a:p>
            <a:r>
              <a:rPr lang="en-US" dirty="0"/>
              <a:t>communication skills</a:t>
            </a:r>
          </a:p>
          <a:p>
            <a:r>
              <a:rPr lang="en-US" dirty="0"/>
              <a:t>helping families to recognize stress triggers </a:t>
            </a:r>
          </a:p>
          <a:p>
            <a:r>
              <a:rPr lang="en-US" dirty="0"/>
              <a:t>teaching emotional regulation skills</a:t>
            </a:r>
          </a:p>
          <a:p>
            <a:r>
              <a:rPr lang="en-US" dirty="0"/>
              <a:t>parenting classes </a:t>
            </a:r>
          </a:p>
          <a:p>
            <a:pPr marL="0" indent="0">
              <a:buNone/>
            </a:pPr>
            <a:endParaRPr lang="en-US" dirty="0"/>
          </a:p>
          <a:p>
            <a:pPr marL="0" indent="0">
              <a:buNone/>
            </a:pPr>
            <a:r>
              <a:rPr lang="en-US" dirty="0"/>
              <a:t>(</a:t>
            </a:r>
            <a:r>
              <a:rPr lang="en-US" dirty="0" err="1"/>
              <a:t>Beardslee</a:t>
            </a:r>
            <a:r>
              <a:rPr lang="en-US" dirty="0"/>
              <a:t>, et. al., 2011; </a:t>
            </a:r>
            <a:r>
              <a:rPr lang="en-US" dirty="0" err="1"/>
              <a:t>Gewirtz</a:t>
            </a:r>
            <a:r>
              <a:rPr lang="en-US" dirty="0"/>
              <a:t> et al., 2011; Lester et al., 2011; Murphy &amp; Fairbank, 2013; Saltzman et al., 2011). Ahmadi and Green (2011)</a:t>
            </a:r>
          </a:p>
        </p:txBody>
      </p:sp>
    </p:spTree>
    <p:extLst>
      <p:ext uri="{BB962C8B-B14F-4D97-AF65-F5344CB8AC3E}">
        <p14:creationId xmlns:p14="http://schemas.microsoft.com/office/powerpoint/2010/main" val="3070307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TWELVE: Diversity Issues</a:t>
            </a:r>
          </a:p>
        </p:txBody>
      </p:sp>
      <p:sp>
        <p:nvSpPr>
          <p:cNvPr id="3" name="Content Placeholder 2"/>
          <p:cNvSpPr>
            <a:spLocks noGrp="1"/>
          </p:cNvSpPr>
          <p:nvPr>
            <p:ph idx="1"/>
          </p:nvPr>
        </p:nvSpPr>
        <p:spPr>
          <a:xfrm>
            <a:off x="304800" y="1600200"/>
            <a:ext cx="8534400" cy="4525963"/>
          </a:xfrm>
        </p:spPr>
        <p:txBody>
          <a:bodyPr>
            <a:normAutofit/>
          </a:bodyPr>
          <a:lstStyle/>
          <a:p>
            <a:pPr marL="0" indent="0">
              <a:buNone/>
            </a:pPr>
            <a:r>
              <a:rPr lang="en-US" b="1" dirty="0"/>
              <a:t>Chapter Competencies and Standards</a:t>
            </a:r>
          </a:p>
          <a:p>
            <a:pPr marL="0" indent="0">
              <a:buNone/>
            </a:pPr>
            <a:endParaRPr lang="en-US" b="1" dirty="0"/>
          </a:p>
          <a:p>
            <a:r>
              <a:rPr lang="en-US" b="1" dirty="0"/>
              <a:t>CSWE—</a:t>
            </a:r>
            <a:r>
              <a:rPr lang="en-US" dirty="0"/>
              <a:t>Competencies 2 and 3</a:t>
            </a:r>
          </a:p>
          <a:p>
            <a:r>
              <a:rPr lang="en-US" b="1" dirty="0"/>
              <a:t>IC&amp;RC</a:t>
            </a:r>
            <a:r>
              <a:rPr lang="en-US" dirty="0"/>
              <a:t>—Domain III: Tasks 4, 7; Domain IV: Task 2</a:t>
            </a:r>
          </a:p>
          <a:p>
            <a:r>
              <a:rPr lang="en-US" b="1" dirty="0"/>
              <a:t>SAMHSA</a:t>
            </a:r>
            <a:r>
              <a:rPr lang="en-US" dirty="0"/>
              <a:t>—Competencies 12, 18–23, 99–107</a:t>
            </a:r>
          </a:p>
        </p:txBody>
      </p:sp>
    </p:spTree>
    <p:extLst>
      <p:ext uri="{BB962C8B-B14F-4D97-AF65-F5344CB8AC3E}">
        <p14:creationId xmlns:p14="http://schemas.microsoft.com/office/powerpoint/2010/main" val="1213746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Working with LGBTQ</a:t>
            </a:r>
          </a:p>
        </p:txBody>
      </p:sp>
      <p:sp>
        <p:nvSpPr>
          <p:cNvPr id="3" name="Content Placeholder 2"/>
          <p:cNvSpPr>
            <a:spLocks noGrp="1"/>
          </p:cNvSpPr>
          <p:nvPr>
            <p:ph idx="1"/>
          </p:nvPr>
        </p:nvSpPr>
        <p:spPr/>
        <p:txBody>
          <a:bodyPr>
            <a:normAutofit lnSpcReduction="10000"/>
          </a:bodyPr>
          <a:lstStyle/>
          <a:p>
            <a:pPr marL="0" indent="0">
              <a:buNone/>
            </a:pPr>
            <a:r>
              <a:rPr lang="en-US" dirty="0"/>
              <a:t>The Centers for Disease Control (2011) reports that adolescents and young men who reported rejection from their families were:</a:t>
            </a:r>
          </a:p>
          <a:p>
            <a:r>
              <a:rPr lang="en-US" dirty="0"/>
              <a:t>8.4 times more likely to have tried to commit suicide</a:t>
            </a:r>
          </a:p>
          <a:p>
            <a:r>
              <a:rPr lang="en-US" dirty="0"/>
              <a:t>5.9 times more likely to report high levels of depression</a:t>
            </a:r>
          </a:p>
          <a:p>
            <a:r>
              <a:rPr lang="en-US" dirty="0"/>
              <a:t>3.4 times more likely to use illegal drugs</a:t>
            </a:r>
          </a:p>
          <a:p>
            <a:r>
              <a:rPr lang="en-US" dirty="0"/>
              <a:t>3.4 times more likely to have risky sex</a:t>
            </a:r>
          </a:p>
          <a:p>
            <a:endParaRPr lang="en-US" dirty="0"/>
          </a:p>
        </p:txBody>
      </p:sp>
    </p:spTree>
    <p:extLst>
      <p:ext uri="{BB962C8B-B14F-4D97-AF65-F5344CB8AC3E}">
        <p14:creationId xmlns:p14="http://schemas.microsoft.com/office/powerpoint/2010/main" val="3934207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LGBTQ, Cont.</a:t>
            </a:r>
          </a:p>
        </p:txBody>
      </p:sp>
      <p:sp>
        <p:nvSpPr>
          <p:cNvPr id="3" name="Content Placeholder 2"/>
          <p:cNvSpPr>
            <a:spLocks noGrp="1"/>
          </p:cNvSpPr>
          <p:nvPr>
            <p:ph idx="1"/>
          </p:nvPr>
        </p:nvSpPr>
        <p:spPr>
          <a:xfrm>
            <a:off x="609600" y="1406880"/>
            <a:ext cx="8229600" cy="4525963"/>
          </a:xfrm>
        </p:spPr>
        <p:txBody>
          <a:bodyPr/>
          <a:lstStyle/>
          <a:p>
            <a:pPr marL="0" indent="0">
              <a:buNone/>
            </a:pPr>
            <a:r>
              <a:rPr lang="en-US" dirty="0"/>
              <a:t>The increased rate of psychological problems can be directly attributed to the increased rate of prejudice and stigma associated with being queer.</a:t>
            </a:r>
          </a:p>
          <a:p>
            <a:pPr marL="0" indent="0">
              <a:buNone/>
            </a:pPr>
            <a:r>
              <a:rPr lang="en-US" dirty="0"/>
              <a:t>LGBT persons of color cope with trying to fit into the gay and lesbian communities in the face of racism and discrimination. </a:t>
            </a:r>
          </a:p>
          <a:p>
            <a:pPr marL="0" indent="0">
              <a:buNone/>
            </a:pPr>
            <a:r>
              <a:rPr lang="en-US" dirty="0"/>
              <a:t>Some may be alienated by their culture.</a:t>
            </a:r>
          </a:p>
        </p:txBody>
      </p:sp>
    </p:spTree>
    <p:extLst>
      <p:ext uri="{BB962C8B-B14F-4D97-AF65-F5344CB8AC3E}">
        <p14:creationId xmlns:p14="http://schemas.microsoft.com/office/powerpoint/2010/main" val="87472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835"/>
            <a:ext cx="8229600" cy="1143000"/>
          </a:xfrm>
        </p:spPr>
        <p:txBody>
          <a:bodyPr/>
          <a:lstStyle/>
          <a:p>
            <a:r>
              <a:rPr lang="en-US" dirty="0"/>
              <a:t>Working with Adolescents</a:t>
            </a:r>
          </a:p>
        </p:txBody>
      </p:sp>
      <p:sp>
        <p:nvSpPr>
          <p:cNvPr id="3" name="Content Placeholder 2"/>
          <p:cNvSpPr>
            <a:spLocks noGrp="1"/>
          </p:cNvSpPr>
          <p:nvPr>
            <p:ph idx="1"/>
          </p:nvPr>
        </p:nvSpPr>
        <p:spPr>
          <a:xfrm>
            <a:off x="457200" y="1305412"/>
            <a:ext cx="8229600" cy="5059919"/>
          </a:xfrm>
        </p:spPr>
        <p:txBody>
          <a:bodyPr>
            <a:normAutofit lnSpcReduction="10000"/>
          </a:bodyPr>
          <a:lstStyle/>
          <a:p>
            <a:pPr marL="0" indent="0">
              <a:buNone/>
            </a:pPr>
            <a:r>
              <a:rPr lang="en-US" dirty="0"/>
              <a:t>SAMHSA (1999) reports that “</a:t>
            </a:r>
            <a:r>
              <a:rPr lang="en-US" i="1" dirty="0"/>
              <a:t>the numerous adverse consequences associated with teenage drinking and substance use disorders include fatal and nonfatal injuries from alcohol- and drug-related motor vehicle accidents, suicides, homicides, violence, delinquency, psychiatric disorders, and risky sexual practices</a:t>
            </a:r>
            <a:r>
              <a:rPr lang="en-US" dirty="0"/>
              <a:t>.”</a:t>
            </a:r>
          </a:p>
          <a:p>
            <a:pPr marL="0" indent="0">
              <a:buNone/>
            </a:pPr>
            <a:r>
              <a:rPr lang="en-US" dirty="0"/>
              <a:t>Several researchers have found that adolescents can present with co-occurring disorders (Chan et al., 2008; </a:t>
            </a:r>
            <a:r>
              <a:rPr lang="en-US" dirty="0" err="1"/>
              <a:t>Wilens</a:t>
            </a:r>
            <a:r>
              <a:rPr lang="en-US" dirty="0"/>
              <a:t> &amp; Morrison, 2011; Wise et al., 2001).</a:t>
            </a:r>
          </a:p>
          <a:p>
            <a:pPr marL="0" indent="0">
              <a:buNone/>
            </a:pPr>
            <a:endParaRPr lang="en-US" dirty="0"/>
          </a:p>
        </p:txBody>
      </p:sp>
    </p:spTree>
    <p:extLst>
      <p:ext uri="{BB962C8B-B14F-4D97-AF65-F5344CB8AC3E}">
        <p14:creationId xmlns:p14="http://schemas.microsoft.com/office/powerpoint/2010/main" val="374881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Treatment Considerations for Adolescents</a:t>
            </a:r>
          </a:p>
        </p:txBody>
      </p:sp>
      <p:sp>
        <p:nvSpPr>
          <p:cNvPr id="3" name="Content Placeholder 2"/>
          <p:cNvSpPr>
            <a:spLocks noGrp="1"/>
          </p:cNvSpPr>
          <p:nvPr>
            <p:ph idx="1"/>
          </p:nvPr>
        </p:nvSpPr>
        <p:spPr/>
        <p:txBody>
          <a:bodyPr>
            <a:normAutofit fontScale="85000" lnSpcReduction="10000"/>
          </a:bodyPr>
          <a:lstStyle/>
          <a:p>
            <a:pPr marL="0" indent="0">
              <a:buNone/>
            </a:pPr>
            <a:r>
              <a:rPr lang="en-US" dirty="0"/>
              <a:t>Adolescents respond best to treatment when the following factors are considered: </a:t>
            </a:r>
          </a:p>
          <a:p>
            <a:r>
              <a:rPr lang="en-US" dirty="0"/>
              <a:t>the developmental stage of the individual adolescent, </a:t>
            </a:r>
          </a:p>
          <a:p>
            <a:r>
              <a:rPr lang="en-US" dirty="0"/>
              <a:t>the family</a:t>
            </a:r>
          </a:p>
          <a:p>
            <a:r>
              <a:rPr lang="en-US" dirty="0"/>
              <a:t>ethnicity</a:t>
            </a:r>
          </a:p>
          <a:p>
            <a:r>
              <a:rPr lang="en-US" dirty="0"/>
              <a:t>gender</a:t>
            </a:r>
          </a:p>
          <a:p>
            <a:r>
              <a:rPr lang="en-US" dirty="0"/>
              <a:t>co-existing disorders (including any medications the person may be taking)</a:t>
            </a:r>
          </a:p>
          <a:p>
            <a:r>
              <a:rPr lang="en-US" dirty="0"/>
              <a:t>environment (including any negative school, peer and community influences)</a:t>
            </a:r>
          </a:p>
        </p:txBody>
      </p:sp>
    </p:spTree>
    <p:extLst>
      <p:ext uri="{BB962C8B-B14F-4D97-AF65-F5344CB8AC3E}">
        <p14:creationId xmlns:p14="http://schemas.microsoft.com/office/powerpoint/2010/main" val="2882874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Women</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Women who use drugs often suffer from other serious health problems, sexually transmitted diseases, and mental health problems, such as depression.</a:t>
            </a:r>
          </a:p>
          <a:p>
            <a:pPr marL="0" indent="0">
              <a:buNone/>
            </a:pPr>
            <a:r>
              <a:rPr lang="en-US" dirty="0"/>
              <a:t>Women who use drugs are at greater risk for unwanted pregnancy. </a:t>
            </a:r>
          </a:p>
          <a:p>
            <a:pPr marL="0" indent="0">
              <a:buNone/>
            </a:pPr>
            <a:r>
              <a:rPr lang="en-US" dirty="0"/>
              <a:t>The most serious effects on the baby can be HIV infection, AIDS, prematurity, low birth weight, sudden infant death syndrome, small head size, stunted growth, poor motor skills, and behavior problems.</a:t>
            </a:r>
          </a:p>
        </p:txBody>
      </p:sp>
    </p:spTree>
    <p:extLst>
      <p:ext uri="{BB962C8B-B14F-4D97-AF65-F5344CB8AC3E}">
        <p14:creationId xmlns:p14="http://schemas.microsoft.com/office/powerpoint/2010/main" val="2927545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a:t>Treatment Protocols for Women </a:t>
            </a:r>
            <a:r>
              <a:rPr lang="en-US" sz="3300" dirty="0"/>
              <a:t>(SAMHSA, 2009)</a:t>
            </a:r>
          </a:p>
        </p:txBody>
      </p:sp>
      <p:sp>
        <p:nvSpPr>
          <p:cNvPr id="3" name="Content Placeholder 2"/>
          <p:cNvSpPr>
            <a:spLocks noGrp="1"/>
          </p:cNvSpPr>
          <p:nvPr>
            <p:ph idx="1"/>
          </p:nvPr>
        </p:nvSpPr>
        <p:spPr>
          <a:xfrm>
            <a:off x="117916" y="1403304"/>
            <a:ext cx="8908168" cy="5181600"/>
          </a:xfrm>
        </p:spPr>
        <p:txBody>
          <a:bodyPr>
            <a:normAutofit fontScale="62500" lnSpcReduction="20000"/>
          </a:bodyPr>
          <a:lstStyle/>
          <a:p>
            <a:r>
              <a:rPr lang="en-US" i="1" dirty="0"/>
              <a:t>Acknowledge the importance and role of socioeconomic issues and differences among women.</a:t>
            </a:r>
            <a:r>
              <a:rPr lang="en-US" dirty="0"/>
              <a:t> </a:t>
            </a:r>
          </a:p>
          <a:p>
            <a:r>
              <a:rPr lang="en-US" i="1" dirty="0"/>
              <a:t>Promote cultural competence specific to women.</a:t>
            </a:r>
            <a:r>
              <a:rPr lang="en-US" dirty="0"/>
              <a:t> </a:t>
            </a:r>
          </a:p>
          <a:p>
            <a:r>
              <a:rPr lang="en-US" i="1" dirty="0"/>
              <a:t>Recognize the role and significance of relationships in women’s lives.</a:t>
            </a:r>
            <a:r>
              <a:rPr lang="en-US" dirty="0"/>
              <a:t> </a:t>
            </a:r>
          </a:p>
          <a:p>
            <a:r>
              <a:rPr lang="en-US" i="1" dirty="0"/>
              <a:t>Address women’s unique health concerns.</a:t>
            </a:r>
            <a:r>
              <a:rPr lang="en-US" dirty="0"/>
              <a:t> </a:t>
            </a:r>
          </a:p>
          <a:p>
            <a:r>
              <a:rPr lang="en-US" i="1" dirty="0"/>
              <a:t>Endorse a developmental perspective.</a:t>
            </a:r>
            <a:r>
              <a:rPr lang="en-US" dirty="0"/>
              <a:t> </a:t>
            </a:r>
          </a:p>
          <a:p>
            <a:r>
              <a:rPr lang="en-US" i="1" dirty="0"/>
              <a:t>Attend to the relevance and influence of various caregiver roles that women often assume throughout the course of their lives.</a:t>
            </a:r>
            <a:r>
              <a:rPr lang="en-US" dirty="0"/>
              <a:t> </a:t>
            </a:r>
          </a:p>
          <a:p>
            <a:r>
              <a:rPr lang="en-US" i="1" dirty="0"/>
              <a:t>Recognize that ascribed roles and gender expectations across cultures affect societal attitudes toward women who abuse substances.</a:t>
            </a:r>
            <a:r>
              <a:rPr lang="en-US" dirty="0"/>
              <a:t> </a:t>
            </a:r>
          </a:p>
          <a:p>
            <a:r>
              <a:rPr lang="en-US" i="1" dirty="0"/>
              <a:t>Adopt a trauma-informed perspective.</a:t>
            </a:r>
            <a:r>
              <a:rPr lang="en-US" dirty="0"/>
              <a:t> </a:t>
            </a:r>
          </a:p>
          <a:p>
            <a:r>
              <a:rPr lang="en-US" i="1" dirty="0"/>
              <a:t>Utilize a strengths-based model for women’s treatment.</a:t>
            </a:r>
            <a:r>
              <a:rPr lang="en-US" dirty="0"/>
              <a:t> </a:t>
            </a:r>
          </a:p>
          <a:p>
            <a:r>
              <a:rPr lang="en-US" i="1" dirty="0"/>
              <a:t>Incorporate an integrated and multidisciplinary approach to women’s treatment.</a:t>
            </a:r>
            <a:r>
              <a:rPr lang="en-US" dirty="0"/>
              <a:t> </a:t>
            </a:r>
          </a:p>
          <a:p>
            <a:r>
              <a:rPr lang="en-US" i="1" dirty="0"/>
              <a:t>Maintain a gender-responsive treatment environment across settings.</a:t>
            </a:r>
            <a:r>
              <a:rPr lang="en-US" dirty="0"/>
              <a:t> </a:t>
            </a:r>
          </a:p>
          <a:p>
            <a:r>
              <a:rPr lang="en-US" i="1" dirty="0"/>
              <a:t>Support the development of gender-competency specific to women’s issues.</a:t>
            </a:r>
            <a:r>
              <a:rPr lang="en-US" dirty="0"/>
              <a:t> </a:t>
            </a:r>
          </a:p>
        </p:txBody>
      </p:sp>
    </p:spTree>
    <p:extLst>
      <p:ext uri="{BB962C8B-B14F-4D97-AF65-F5344CB8AC3E}">
        <p14:creationId xmlns:p14="http://schemas.microsoft.com/office/powerpoint/2010/main" val="3428973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with People of Color</a:t>
            </a:r>
          </a:p>
        </p:txBody>
      </p:sp>
      <p:sp>
        <p:nvSpPr>
          <p:cNvPr id="3" name="Content Placeholder 2"/>
          <p:cNvSpPr>
            <a:spLocks noGrp="1"/>
          </p:cNvSpPr>
          <p:nvPr>
            <p:ph idx="1"/>
          </p:nvPr>
        </p:nvSpPr>
        <p:spPr/>
        <p:txBody>
          <a:bodyPr>
            <a:normAutofit fontScale="55000" lnSpcReduction="20000"/>
          </a:bodyPr>
          <a:lstStyle/>
          <a:p>
            <a:pPr marL="0" indent="0">
              <a:buNone/>
            </a:pPr>
            <a:r>
              <a:rPr lang="en-US" dirty="0"/>
              <a:t>SAMSHSA (2006)  defines cultural competence as:</a:t>
            </a:r>
          </a:p>
          <a:p>
            <a:r>
              <a:rPr lang="en-US" dirty="0"/>
              <a:t>The capacity for people to increase their knowledge and understanding of cultural differences</a:t>
            </a:r>
          </a:p>
          <a:p>
            <a:r>
              <a:rPr lang="en-US" dirty="0"/>
              <a:t>The ability to acknowledge cultural assumptions and biases</a:t>
            </a:r>
          </a:p>
          <a:p>
            <a:r>
              <a:rPr lang="en-US" dirty="0"/>
              <a:t>The willingness to make changes in thought and behavior to address those biases.</a:t>
            </a:r>
          </a:p>
          <a:p>
            <a:pPr marL="0" indent="0">
              <a:buNone/>
            </a:pPr>
            <a:endParaRPr lang="en-US" dirty="0"/>
          </a:p>
          <a:p>
            <a:pPr marL="0" indent="0">
              <a:buNone/>
            </a:pPr>
            <a:r>
              <a:rPr lang="en-US" dirty="0"/>
              <a:t>Culturally competent program should demonstrate empathy and understanding of cultural differences in treatment design, implementation, and evaluation. A culturally competent treatment program is characterized by:</a:t>
            </a:r>
          </a:p>
          <a:p>
            <a:r>
              <a:rPr lang="en-US" dirty="0"/>
              <a:t>Staff knowledge of or sensitivity to the first language of clients</a:t>
            </a:r>
          </a:p>
          <a:p>
            <a:r>
              <a:rPr lang="en-US" dirty="0"/>
              <a:t>Staff understanding of the cultural nuances of the client population</a:t>
            </a:r>
          </a:p>
          <a:p>
            <a:r>
              <a:rPr lang="en-US" dirty="0"/>
              <a:t>Staff backgrounds similar to those of the client population</a:t>
            </a:r>
          </a:p>
          <a:p>
            <a:r>
              <a:rPr lang="en-US" dirty="0"/>
              <a:t>Treatment methods that reflect the culture-specific values and treatment needs of clients</a:t>
            </a:r>
          </a:p>
          <a:p>
            <a:r>
              <a:rPr lang="en-US" dirty="0"/>
              <a:t>Inclusion of the client population in program policymaking and decision making.</a:t>
            </a:r>
          </a:p>
        </p:txBody>
      </p:sp>
    </p:spTree>
    <p:extLst>
      <p:ext uri="{BB962C8B-B14F-4D97-AF65-F5344CB8AC3E}">
        <p14:creationId xmlns:p14="http://schemas.microsoft.com/office/powerpoint/2010/main" val="2319055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TotalTime>
  <Words>1344</Words>
  <Application>Microsoft Macintosh PowerPoint</Application>
  <PresentationFormat>On-screen Show (4:3)</PresentationFormat>
  <Paragraphs>96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Addictions Counseling:  A Competency-Based Approach</vt:lpstr>
      <vt:lpstr>CHAPTER TWELVE: Diversity Issues</vt:lpstr>
      <vt:lpstr>Working with LGBTQ</vt:lpstr>
      <vt:lpstr>Working with LGBTQ, Cont.</vt:lpstr>
      <vt:lpstr>Working with Adolescents</vt:lpstr>
      <vt:lpstr>Treatment Considerations for Adolescents</vt:lpstr>
      <vt:lpstr>Working with Women</vt:lpstr>
      <vt:lpstr>Treatment Protocols for Women (SAMHSA, 2009)</vt:lpstr>
      <vt:lpstr>Working with People of Color</vt:lpstr>
      <vt:lpstr>Working with Older Persons</vt:lpstr>
      <vt:lpstr>Factors Increasing a Person’s Likelihood of Illicit Drug Use</vt:lpstr>
      <vt:lpstr>Working with Clients with Infectious Diseases</vt:lpstr>
      <vt:lpstr>Prevention and Identification</vt:lpstr>
      <vt:lpstr>Working with Veterans, Active-Duty Military, and Their Dependents</vt:lpstr>
      <vt:lpstr>Children of Military </vt:lpstr>
      <vt:lpstr>Specific Prevention and Identification Strategies For Families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Addictions Counseling:</dc:title>
  <dc:creator>Sam</dc:creator>
  <cp:lastModifiedBy>Broussard, Danyelle Jakarra</cp:lastModifiedBy>
  <cp:revision>67</cp:revision>
  <dcterms:created xsi:type="dcterms:W3CDTF">2020-01-05T18:37:55Z</dcterms:created>
  <dcterms:modified xsi:type="dcterms:W3CDTF">2021-11-18T22:32:35Z</dcterms:modified>
</cp:coreProperties>
</file>